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handoutMasterIdLst>
    <p:handoutMasterId r:id="rId9"/>
  </p:handoutMasterIdLst>
  <p:sldIdLst>
    <p:sldId id="331" r:id="rId2"/>
    <p:sldId id="334" r:id="rId3"/>
    <p:sldId id="336" r:id="rId4"/>
    <p:sldId id="335" r:id="rId5"/>
    <p:sldId id="332" r:id="rId6"/>
    <p:sldId id="333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1"/>
            <p14:sldId id="334"/>
            <p14:sldId id="336"/>
            <p14:sldId id="335"/>
            <p14:sldId id="332"/>
            <p14:sldId id="33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66FF33"/>
    <a:srgbClr val="0066CC"/>
    <a:srgbClr val="FA0606"/>
    <a:srgbClr val="00B050"/>
    <a:srgbClr val="FFC000"/>
    <a:srgbClr val="0099CC"/>
    <a:srgbClr val="000000"/>
    <a:srgbClr val="E87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1642" autoAdjust="0"/>
  </p:normalViewPr>
  <p:slideViewPr>
    <p:cSldViewPr snapToGrid="0">
      <p:cViewPr varScale="1">
        <p:scale>
          <a:sx n="83" d="100"/>
          <a:sy n="83" d="100"/>
        </p:scale>
        <p:origin x="-708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418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2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Control run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75" y="857248"/>
            <a:ext cx="1120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On 12/28 SMT Control run change Solder Type and Stencil for verify improvement void solder of MIC parts:</a:t>
            </a:r>
          </a:p>
          <a:p>
            <a:pPr marL="342900" indent="-342900">
              <a:buAutoNum type="arabicPeriod"/>
            </a:pPr>
            <a:r>
              <a:rPr lang="en-US" dirty="0" smtClean="0"/>
              <a:t>Control </a:t>
            </a:r>
            <a:r>
              <a:rPr lang="en-US" dirty="0"/>
              <a:t>run new solder paste S3X58-HF1100 apply for </a:t>
            </a:r>
            <a:r>
              <a:rPr lang="en-US" dirty="0" smtClean="0"/>
              <a:t>96.1516T00</a:t>
            </a:r>
            <a:r>
              <a:rPr lang="en-US" dirty="0"/>
              <a:t>. This material part number is sample from RD request vendor send to </a:t>
            </a:r>
            <a:r>
              <a:rPr lang="en-US" dirty="0" smtClean="0"/>
              <a:t>factory.</a:t>
            </a:r>
          </a:p>
          <a:p>
            <a:pPr marL="342900" indent="-342900">
              <a:buAutoNum type="arabicPeriod"/>
            </a:pPr>
            <a:r>
              <a:rPr lang="en-US" dirty="0" smtClean="0"/>
              <a:t>Change new Stencil with new design improve Solder hole at MIC location, change thickness of Stencil (from 0.1 mm to 0.09 mm.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175" y="515276"/>
            <a:ext cx="161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I. Description: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15199"/>
              </p:ext>
            </p:extLst>
          </p:nvPr>
        </p:nvGraphicFramePr>
        <p:xfrm>
          <a:off x="5333258" y="2095128"/>
          <a:ext cx="6466518" cy="3781425"/>
        </p:xfrm>
        <a:graphic>
          <a:graphicData uri="http://schemas.openxmlformats.org/drawingml/2006/table">
            <a:tbl>
              <a:tblPr/>
              <a:tblGrid>
                <a:gridCol w="478025">
                  <a:extLst>
                    <a:ext uri="{9D8B030D-6E8A-4147-A177-3AD203B41FA5}">
                      <a16:colId xmlns="" xmlns:a16="http://schemas.microsoft.com/office/drawing/2014/main" val="2710630934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33754591"/>
                    </a:ext>
                  </a:extLst>
                </a:gridCol>
                <a:gridCol w="2043112">
                  <a:extLst>
                    <a:ext uri="{9D8B030D-6E8A-4147-A177-3AD203B41FA5}">
                      <a16:colId xmlns="" xmlns:a16="http://schemas.microsoft.com/office/drawing/2014/main" val="2130476807"/>
                    </a:ext>
                  </a:extLst>
                </a:gridCol>
                <a:gridCol w="1659381">
                  <a:extLst>
                    <a:ext uri="{9D8B030D-6E8A-4147-A177-3AD203B41FA5}">
                      <a16:colId xmlns="" xmlns:a16="http://schemas.microsoft.com/office/drawing/2014/main" val="2292146832"/>
                    </a:ext>
                  </a:extLst>
                </a:gridCol>
              </a:tblGrid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Specifications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S3X58-M500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S3X58-HF1100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9355974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Composition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Sn96.5Ag3.0Cu0.5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96.5Sn 3.0Ag 0.5Cu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1108352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Melting point (°C)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 － 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217 - 219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4983960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Shape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Spherical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Spherical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539011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Particle size (</a:t>
                      </a:r>
                      <a:r>
                        <a:rPr lang="el-G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μ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– 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20 - 38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9030565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Halide content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47238596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Flux type*2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ROL0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ROL0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5657523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Flux content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11.5 ± 0.5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11.7±1.0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0102919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Viscosity*1 (Pa.S)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± 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190±30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4699798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Copper plate corrosion*3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10741086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Tack 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&gt; 48 hours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≥ 72 hours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98643142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Shelf life (below 10°C)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months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months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0866557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Optional powder (</a:t>
                      </a:r>
                      <a:r>
                        <a:rPr lang="el-G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μ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– 45; Product code S3X48-M500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3306042"/>
                  </a:ext>
                </a:extLst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322086" y="2849430"/>
            <a:ext cx="4425041" cy="2800845"/>
            <a:chOff x="46944" y="2039482"/>
            <a:chExt cx="4425041" cy="2800845"/>
          </a:xfrm>
        </p:grpSpPr>
        <p:sp>
          <p:nvSpPr>
            <p:cNvPr id="18" name="Right Arrow 17"/>
            <p:cNvSpPr/>
            <p:nvPr/>
          </p:nvSpPr>
          <p:spPr>
            <a:xfrm>
              <a:off x="2143128" y="3128960"/>
              <a:ext cx="285750" cy="359977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9851" y="4432747"/>
              <a:ext cx="15915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S3X58-M500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6944" y="2039482"/>
              <a:ext cx="2049923" cy="2362567"/>
              <a:chOff x="32656" y="1968042"/>
              <a:chExt cx="2049923" cy="2362567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656" y="1968042"/>
                <a:ext cx="2049923" cy="2362567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sp>
            <p:nvSpPr>
              <p:cNvPr id="27" name="Rectangle 26"/>
              <p:cNvSpPr/>
              <p:nvPr/>
            </p:nvSpPr>
            <p:spPr>
              <a:xfrm>
                <a:off x="647391" y="3214168"/>
                <a:ext cx="752786" cy="35997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428879" y="2057406"/>
              <a:ext cx="2043106" cy="2782921"/>
              <a:chOff x="2414591" y="1985966"/>
              <a:chExt cx="2043106" cy="2782921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414591" y="1985966"/>
                <a:ext cx="2043106" cy="2782921"/>
                <a:chOff x="6400929" y="2398409"/>
                <a:chExt cx="2843089" cy="3955368"/>
              </a:xfrm>
            </p:grpSpPr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9199" t="8834" r="8983" b="5733"/>
                <a:stretch/>
              </p:blipFill>
              <p:spPr>
                <a:xfrm>
                  <a:off x="6451293" y="2398409"/>
                  <a:ext cx="2792725" cy="3357919"/>
                </a:xfrm>
                <a:prstGeom prst="rect">
                  <a:avLst/>
                </a:prstGeom>
                <a:ln>
                  <a:solidFill>
                    <a:srgbClr val="FF0000"/>
                  </a:solidFill>
                </a:ln>
              </p:spPr>
            </p:pic>
            <p:sp>
              <p:nvSpPr>
                <p:cNvPr id="25" name="TextBox 24"/>
                <p:cNvSpPr txBox="1"/>
                <p:nvPr/>
              </p:nvSpPr>
              <p:spPr>
                <a:xfrm>
                  <a:off x="6400929" y="5785100"/>
                  <a:ext cx="2843089" cy="5686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rgbClr val="0000FF"/>
                      </a:solidFill>
                    </a:rPr>
                    <a:t>S3X58-HF1100</a:t>
                  </a:r>
                  <a:endParaRPr lang="en-US" sz="2000" dirty="0" smtClean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2859959" y="3429165"/>
                <a:ext cx="752786" cy="359977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608557" y="5940561"/>
            <a:ext cx="1098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 </a:t>
            </a:r>
            <a:r>
              <a:rPr lang="en-US" dirty="0" smtClean="0"/>
              <a:t>SMT make Control Run follow progress normal at F16 factory.</a:t>
            </a:r>
          </a:p>
          <a:p>
            <a:r>
              <a:rPr lang="en-US" dirty="0"/>
              <a:t>Verify new solder </a:t>
            </a:r>
            <a:r>
              <a:rPr lang="en-US" dirty="0" smtClean="0"/>
              <a:t>paste S3X58-HF1100 and make new stencil </a:t>
            </a:r>
            <a:r>
              <a:rPr lang="en-US" dirty="0"/>
              <a:t>to improve MIC </a:t>
            </a:r>
            <a:r>
              <a:rPr lang="en-US" dirty="0" smtClean="0"/>
              <a:t>issue.</a:t>
            </a: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err="1" smtClean="0">
                <a:ea typeface="標楷體" panose="03000509000000000000" pitchFamily="65" charset="-120"/>
                <a:cs typeface="Arial" panose="020B0604020202020204" pitchFamily="34" charset="0"/>
              </a:rPr>
              <a:t>Controlrun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75" y="914400"/>
            <a:ext cx="1120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On 12/28 SMT Control run change Solder Type and Stencil for verify improvement void solder of MIC parts: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175" y="55814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II. Detail Control run: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046037" y="3189360"/>
            <a:ext cx="285750" cy="359977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8784949" y="1341080"/>
            <a:ext cx="3073595" cy="4486023"/>
            <a:chOff x="9086871" y="1341078"/>
            <a:chExt cx="3073595" cy="448602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862630" y="1587076"/>
              <a:ext cx="1959686" cy="1511203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0428035" y="1590089"/>
              <a:ext cx="1981442" cy="148342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8862631" y="3678387"/>
              <a:ext cx="1959686" cy="1511203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10438508" y="3687555"/>
              <a:ext cx="1959686" cy="148261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sp>
          <p:nvSpPr>
            <p:cNvPr id="26" name="TextBox 25"/>
            <p:cNvSpPr txBox="1"/>
            <p:nvPr/>
          </p:nvSpPr>
          <p:spPr>
            <a:xfrm>
              <a:off x="9867011" y="5426991"/>
              <a:ext cx="1591564" cy="40011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00FF"/>
                  </a:solidFill>
                </a:rPr>
                <a:t>New Stencil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04527" y="5875717"/>
            <a:ext cx="714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 </a:t>
            </a:r>
            <a:r>
              <a:rPr lang="en-US" dirty="0" smtClean="0"/>
              <a:t>SMT make Control Run follow progress normal at F16 factory.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Verify of Stencil have thickness 0.09 mm.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4801566" y="1942201"/>
            <a:ext cx="2947981" cy="3356061"/>
            <a:chOff x="9358322" y="2643187"/>
            <a:chExt cx="2947981" cy="3356061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88837" y="2643187"/>
              <a:ext cx="2588875" cy="292563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40" name="TextBox 39"/>
            <p:cNvSpPr txBox="1"/>
            <p:nvPr/>
          </p:nvSpPr>
          <p:spPr>
            <a:xfrm>
              <a:off x="9358322" y="5599138"/>
              <a:ext cx="29479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00FF"/>
                  </a:solidFill>
                </a:rPr>
                <a:t>New stencil–0.09 mm</a:t>
              </a:r>
            </a:p>
          </p:txBody>
        </p:sp>
      </p:grpSp>
      <p:sp>
        <p:nvSpPr>
          <p:cNvPr id="41" name="Right Arrow 40"/>
          <p:cNvSpPr/>
          <p:nvPr/>
        </p:nvSpPr>
        <p:spPr>
          <a:xfrm rot="10800000">
            <a:off x="4256017" y="3276812"/>
            <a:ext cx="285750" cy="359977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671021" y="1389446"/>
            <a:ext cx="3197065" cy="4470668"/>
            <a:chOff x="671021" y="1462598"/>
            <a:chExt cx="3197065" cy="4470668"/>
          </a:xfrm>
        </p:grpSpPr>
        <p:sp>
          <p:nvSpPr>
            <p:cNvPr id="27" name="TextBox 26"/>
            <p:cNvSpPr txBox="1"/>
            <p:nvPr/>
          </p:nvSpPr>
          <p:spPr>
            <a:xfrm>
              <a:off x="1470478" y="5533156"/>
              <a:ext cx="1591564" cy="40011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Old Stencil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1021" y="1467206"/>
              <a:ext cx="1562468" cy="196858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26331" y="1462598"/>
              <a:ext cx="1541755" cy="197319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1021" y="3549337"/>
              <a:ext cx="1576340" cy="196373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2458" y="3549337"/>
              <a:ext cx="1555627" cy="196967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18446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Control run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5" y="55814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II. Detail Control run: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4527" y="5953509"/>
            <a:ext cx="1098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 </a:t>
            </a:r>
            <a:r>
              <a:rPr lang="en-US" dirty="0" smtClean="0"/>
              <a:t>SMT run Control Run follow progress normal at F16 factory.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New Stencil have thickness 0.09 mm.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704665" y="901098"/>
            <a:ext cx="1724457" cy="1926556"/>
            <a:chOff x="3348921" y="-68351"/>
            <a:chExt cx="5494157" cy="699470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8921" y="-68351"/>
              <a:ext cx="5494157" cy="6994703"/>
            </a:xfrm>
            <a:prstGeom prst="rect">
              <a:avLst/>
            </a:prstGeom>
          </p:spPr>
        </p:pic>
        <p:sp>
          <p:nvSpPr>
            <p:cNvPr id="18" name="Rounded Rectangular Callout 17"/>
            <p:cNvSpPr/>
            <p:nvPr/>
          </p:nvSpPr>
          <p:spPr>
            <a:xfrm>
              <a:off x="5793218" y="-68351"/>
              <a:ext cx="1615083" cy="511395"/>
            </a:xfrm>
            <a:prstGeom prst="wedgeRoundRectCallout">
              <a:avLst>
                <a:gd name="adj1" fmla="val 68724"/>
                <a:gd name="adj2" fmla="val 139681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75%</a:t>
              </a:r>
            </a:p>
          </p:txBody>
        </p:sp>
        <p:sp>
          <p:nvSpPr>
            <p:cNvPr id="19" name="Rounded Rectangular Callout 18"/>
            <p:cNvSpPr/>
            <p:nvPr/>
          </p:nvSpPr>
          <p:spPr>
            <a:xfrm>
              <a:off x="6834941" y="3226576"/>
              <a:ext cx="1689493" cy="643861"/>
            </a:xfrm>
            <a:prstGeom prst="wedgeRoundRectCallout">
              <a:avLst>
                <a:gd name="adj1" fmla="val -52572"/>
                <a:gd name="adj2" fmla="val -106383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76%</a:t>
              </a:r>
            </a:p>
          </p:txBody>
        </p:sp>
        <p:sp>
          <p:nvSpPr>
            <p:cNvPr id="20" name="Rounded Rectangular Callout 19"/>
            <p:cNvSpPr/>
            <p:nvPr/>
          </p:nvSpPr>
          <p:spPr>
            <a:xfrm>
              <a:off x="3380628" y="4292179"/>
              <a:ext cx="1638746" cy="595220"/>
            </a:xfrm>
            <a:prstGeom prst="wedgeRoundRectCallout">
              <a:avLst>
                <a:gd name="adj1" fmla="val 9715"/>
                <a:gd name="adj2" fmla="val 177366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4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76%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62489" y="867749"/>
            <a:ext cx="1724457" cy="1958179"/>
            <a:chOff x="7962489" y="910613"/>
            <a:chExt cx="1724457" cy="1958179"/>
          </a:xfrm>
        </p:grpSpPr>
        <p:grpSp>
          <p:nvGrpSpPr>
            <p:cNvPr id="5" name="Group 4"/>
            <p:cNvGrpSpPr/>
            <p:nvPr/>
          </p:nvGrpSpPr>
          <p:grpSpPr>
            <a:xfrm>
              <a:off x="7962489" y="910613"/>
              <a:ext cx="1724457" cy="1958179"/>
              <a:chOff x="3117833" y="-89647"/>
              <a:chExt cx="5956334" cy="7037294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4"/>
              <a:srcRect l="4099" t="7681" r="5743" b="9130"/>
              <a:stretch/>
            </p:blipFill>
            <p:spPr>
              <a:xfrm>
                <a:off x="3117833" y="-89647"/>
                <a:ext cx="5956334" cy="7037294"/>
              </a:xfrm>
              <a:prstGeom prst="rect">
                <a:avLst/>
              </a:prstGeom>
            </p:spPr>
          </p:pic>
          <p:sp>
            <p:nvSpPr>
              <p:cNvPr id="22" name="Rounded Rectangular Callout 21"/>
              <p:cNvSpPr/>
              <p:nvPr/>
            </p:nvSpPr>
            <p:spPr>
              <a:xfrm>
                <a:off x="5718327" y="-39729"/>
                <a:ext cx="1751465" cy="524784"/>
              </a:xfrm>
              <a:prstGeom prst="wedgeRoundRectCallout">
                <a:avLst>
                  <a:gd name="adj1" fmla="val 81321"/>
                  <a:gd name="adj2" fmla="val 101265"/>
                  <a:gd name="adj3" fmla="val 16667"/>
                </a:avLst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/>
                <a:r>
                  <a:rPr lang="en-US" sz="14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69%</a:t>
                </a:r>
              </a:p>
            </p:txBody>
          </p:sp>
          <p:sp>
            <p:nvSpPr>
              <p:cNvPr id="23" name="Rounded Rectangular Callout 22"/>
              <p:cNvSpPr/>
              <p:nvPr/>
            </p:nvSpPr>
            <p:spPr>
              <a:xfrm>
                <a:off x="6952067" y="3314327"/>
                <a:ext cx="1890300" cy="511961"/>
              </a:xfrm>
              <a:prstGeom prst="wedgeRoundRectCallout">
                <a:avLst>
                  <a:gd name="adj1" fmla="val -51787"/>
                  <a:gd name="adj2" fmla="val -156876"/>
                  <a:gd name="adj3" fmla="val 16667"/>
                </a:avLst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/>
                <a:r>
                  <a:rPr lang="en-US" sz="14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70%</a:t>
                </a:r>
              </a:p>
            </p:txBody>
          </p:sp>
        </p:grpSp>
        <p:sp>
          <p:nvSpPr>
            <p:cNvPr id="25" name="Rounded Rectangular Callout 24"/>
            <p:cNvSpPr/>
            <p:nvPr/>
          </p:nvSpPr>
          <p:spPr>
            <a:xfrm>
              <a:off x="7962489" y="2172518"/>
              <a:ext cx="514355" cy="163942"/>
            </a:xfrm>
            <a:prstGeom prst="wedgeRoundRectCallout">
              <a:avLst>
                <a:gd name="adj1" fmla="val 20826"/>
                <a:gd name="adj2" fmla="val 186081"/>
                <a:gd name="adj3" fmla="val 166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40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70%</a:t>
              </a:r>
              <a:endPara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-16537" y="2853766"/>
            <a:ext cx="5658693" cy="3099743"/>
            <a:chOff x="-16537" y="2853766"/>
            <a:chExt cx="5658693" cy="3099743"/>
          </a:xfrm>
        </p:grpSpPr>
        <p:sp>
          <p:nvSpPr>
            <p:cNvPr id="37" name="TextBox 36"/>
            <p:cNvSpPr txBox="1"/>
            <p:nvPr/>
          </p:nvSpPr>
          <p:spPr>
            <a:xfrm>
              <a:off x="-16537" y="3960433"/>
              <a:ext cx="10420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Old Stencil</a:t>
              </a: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6306146"/>
                </p:ext>
              </p:extLst>
            </p:nvPr>
          </p:nvGraphicFramePr>
          <p:xfrm>
            <a:off x="992541" y="2853766"/>
            <a:ext cx="4649615" cy="30997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1" r:id="rId5" imgW="5486400" imgH="3657600" progId="">
                    <p:embed/>
                  </p:oleObj>
                </mc:Choice>
                <mc:Fallback>
                  <p:oleObj r:id="rId5" imgW="5486400" imgH="36576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992541" y="2853766"/>
                          <a:ext cx="4649615" cy="30997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6464653" y="2840174"/>
            <a:ext cx="5595404" cy="3099743"/>
            <a:chOff x="6464653" y="2840174"/>
            <a:chExt cx="5595404" cy="3099743"/>
          </a:xfrm>
        </p:grpSpPr>
        <p:sp>
          <p:nvSpPr>
            <p:cNvPr id="38" name="TextBox 37"/>
            <p:cNvSpPr txBox="1"/>
            <p:nvPr/>
          </p:nvSpPr>
          <p:spPr>
            <a:xfrm>
              <a:off x="11114269" y="3960433"/>
              <a:ext cx="9457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00FF"/>
                  </a:solidFill>
                </a:rPr>
                <a:t>New Stencil</a:t>
              </a: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3085894"/>
                </p:ext>
              </p:extLst>
            </p:nvPr>
          </p:nvGraphicFramePr>
          <p:xfrm>
            <a:off x="6464653" y="2840174"/>
            <a:ext cx="4649615" cy="30997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72" r:id="rId7" imgW="5486400" imgH="3657600" progId="">
                    <p:embed/>
                  </p:oleObj>
                </mc:Choice>
                <mc:Fallback>
                  <p:oleObj r:id="rId7" imgW="5486400" imgH="36576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464653" y="2840174"/>
                          <a:ext cx="4649615" cy="309974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173126" y="1970430"/>
            <a:ext cx="2415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Stencil Aperture rate</a:t>
            </a:r>
          </a:p>
          <a:p>
            <a:r>
              <a:rPr lang="en-US" dirty="0" smtClean="0"/>
              <a:t>About:75%~76%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776402" y="2038967"/>
            <a:ext cx="2415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Stencil Aperture rate</a:t>
            </a:r>
          </a:p>
          <a:p>
            <a:r>
              <a:rPr lang="en-US" dirty="0" smtClean="0"/>
              <a:t>About:69%~70%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8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37" y="871538"/>
            <a:ext cx="6421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FXC to consult Reflow profile Solder KOKI </a:t>
            </a:r>
            <a:r>
              <a:rPr lang="en-US" dirty="0"/>
              <a:t>vendor </a:t>
            </a:r>
            <a:r>
              <a:rPr lang="en-US" dirty="0" smtClean="0"/>
              <a:t>’suggestion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4330" y="5864711"/>
            <a:ext cx="899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 </a:t>
            </a:r>
            <a:r>
              <a:rPr lang="en-US" dirty="0"/>
              <a:t>FXC to consult Reflow profile Solder </a:t>
            </a:r>
            <a:r>
              <a:rPr lang="en-US" dirty="0" smtClean="0"/>
              <a:t>Vender ’suggestion.</a:t>
            </a:r>
            <a:endParaRPr lang="en-US" dirty="0"/>
          </a:p>
        </p:txBody>
      </p:sp>
      <p:sp>
        <p:nvSpPr>
          <p:cNvPr id="22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err="1" smtClean="0">
                <a:ea typeface="標楷體" panose="03000509000000000000" pitchFamily="65" charset="-120"/>
                <a:cs typeface="Arial" panose="020B0604020202020204" pitchFamily="34" charset="0"/>
              </a:rPr>
              <a:t>Controlrun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7175" y="5581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III. Profile data record: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727592"/>
              </p:ext>
            </p:extLst>
          </p:nvPr>
        </p:nvGraphicFramePr>
        <p:xfrm>
          <a:off x="407194" y="1554267"/>
          <a:ext cx="5838158" cy="3021598"/>
        </p:xfrm>
        <a:graphic>
          <a:graphicData uri="http://schemas.openxmlformats.org/drawingml/2006/table">
            <a:tbl>
              <a:tblPr/>
              <a:tblGrid>
                <a:gridCol w="672421">
                  <a:extLst>
                    <a:ext uri="{9D8B030D-6E8A-4147-A177-3AD203B41FA5}">
                      <a16:colId xmlns="" xmlns:a16="http://schemas.microsoft.com/office/drawing/2014/main" val="3987678361"/>
                    </a:ext>
                  </a:extLst>
                </a:gridCol>
                <a:gridCol w="2153850">
                  <a:extLst>
                    <a:ext uri="{9D8B030D-6E8A-4147-A177-3AD203B41FA5}">
                      <a16:colId xmlns="" xmlns:a16="http://schemas.microsoft.com/office/drawing/2014/main" val="615327477"/>
                    </a:ext>
                  </a:extLst>
                </a:gridCol>
                <a:gridCol w="1456913">
                  <a:extLst>
                    <a:ext uri="{9D8B030D-6E8A-4147-A177-3AD203B41FA5}">
                      <a16:colId xmlns="" xmlns:a16="http://schemas.microsoft.com/office/drawing/2014/main" val="3015514118"/>
                    </a:ext>
                  </a:extLst>
                </a:gridCol>
                <a:gridCol w="777487">
                  <a:extLst>
                    <a:ext uri="{9D8B030D-6E8A-4147-A177-3AD203B41FA5}">
                      <a16:colId xmlns="" xmlns:a16="http://schemas.microsoft.com/office/drawing/2014/main" val="1985586003"/>
                    </a:ext>
                  </a:extLst>
                </a:gridCol>
                <a:gridCol w="777487">
                  <a:extLst>
                    <a:ext uri="{9D8B030D-6E8A-4147-A177-3AD203B41FA5}">
                      <a16:colId xmlns="" xmlns:a16="http://schemas.microsoft.com/office/drawing/2014/main" val="2204816157"/>
                    </a:ext>
                  </a:extLst>
                </a:gridCol>
              </a:tblGrid>
              <a:tr h="48640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COMPARING FXC REFLOW PROFILE Vs S3X58-HF1100 KOKI SOLDER SUGGESTION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8985388"/>
                  </a:ext>
                </a:extLst>
              </a:tr>
              <a:tr h="4127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Profile feature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KOKI suggest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U6_4/MIC3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U6_5/MIC4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22494229"/>
                  </a:ext>
                </a:extLst>
              </a:tr>
              <a:tr h="5011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Ramp-up rate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Tsmax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3°C/second max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50990563"/>
                  </a:ext>
                </a:extLst>
              </a:tr>
              <a:tr h="5011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Preheat Time (130-190°C) (ts)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60-100 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64701455"/>
                  </a:ext>
                </a:extLst>
              </a:tr>
              <a:tr h="5011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Soldering time(TL&gt;222°C) (tL)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&gt;30 seconds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0771155"/>
                  </a:ext>
                </a:extLst>
              </a:tr>
              <a:tr h="6190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Peak Temperature (Tp)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Follow Vender’s suggestion 245-250°C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245.1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4820216"/>
                  </a:ext>
                </a:extLst>
              </a:tr>
            </a:tbl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567957"/>
              </p:ext>
            </p:extLst>
          </p:nvPr>
        </p:nvGraphicFramePr>
        <p:xfrm>
          <a:off x="9193367" y="4992327"/>
          <a:ext cx="1390652" cy="9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93367" y="4992327"/>
                        <a:ext cx="1390652" cy="968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6443662" y="1113909"/>
            <a:ext cx="5257799" cy="3698763"/>
            <a:chOff x="6443662" y="1113909"/>
            <a:chExt cx="5257799" cy="36987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3662" y="1113909"/>
              <a:ext cx="5257799" cy="3698763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758363" y="2271713"/>
              <a:ext cx="1157287" cy="2611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2960" y="4893542"/>
            <a:ext cx="415940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Follow </a:t>
            </a:r>
            <a:r>
              <a:rPr lang="en-US" dirty="0" smtClean="0"/>
              <a:t>supplier of vendor provide item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3"/>
            <a:endCxn id="5" idx="1"/>
          </p:cNvCxnSpPr>
          <p:nvPr/>
        </p:nvCxnSpPr>
        <p:spPr>
          <a:xfrm flipV="1">
            <a:off x="4982368" y="2402301"/>
            <a:ext cx="4775995" cy="26759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10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37" y="871538"/>
            <a:ext cx="64216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Reflow profile as attached file, use Profile as </a:t>
            </a:r>
            <a:r>
              <a:rPr lang="en-US" dirty="0"/>
              <a:t>FXC optimize and vendor </a:t>
            </a:r>
            <a:r>
              <a:rPr lang="en-US" dirty="0" smtClean="0"/>
              <a:t>’suggestion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Scan X-RAY </a:t>
            </a:r>
            <a:r>
              <a:rPr lang="en-US" dirty="0"/>
              <a:t>4</a:t>
            </a:r>
            <a:r>
              <a:rPr lang="en-US" dirty="0" smtClean="0"/>
              <a:t>00pcs:  Some MIC parts were defect: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+ Solder ball: </a:t>
            </a:r>
            <a:r>
              <a:rPr lang="en-US" dirty="0">
                <a:solidFill>
                  <a:srgbClr val="0000FF"/>
                </a:solidFill>
              </a:rPr>
              <a:t>9</a:t>
            </a:r>
            <a:r>
              <a:rPr lang="en-US" dirty="0" smtClean="0">
                <a:solidFill>
                  <a:srgbClr val="0000FF"/>
                </a:solidFill>
              </a:rPr>
              <a:t>/400 (2.25%)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+ Void solder: </a:t>
            </a:r>
            <a:r>
              <a:rPr lang="en-US" dirty="0">
                <a:solidFill>
                  <a:srgbClr val="0000FF"/>
                </a:solidFill>
              </a:rPr>
              <a:t>7</a:t>
            </a:r>
            <a:r>
              <a:rPr lang="en-US" dirty="0" smtClean="0">
                <a:solidFill>
                  <a:srgbClr val="0000FF"/>
                </a:solidFill>
              </a:rPr>
              <a:t>/400 (1.75%)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+ O-ring not seal: 11/400 (2.75%)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727" y="5444981"/>
            <a:ext cx="89966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 </a:t>
            </a:r>
            <a:r>
              <a:rPr lang="en-US" dirty="0" smtClean="0"/>
              <a:t>Void solder maximum&lt;35%. Have 7 </a:t>
            </a:r>
            <a:r>
              <a:rPr lang="en-US" dirty="0"/>
              <a:t>pcs Void solder </a:t>
            </a:r>
            <a:r>
              <a:rPr lang="en-US" dirty="0" smtClean="0"/>
              <a:t>on 30%-35%.</a:t>
            </a:r>
          </a:p>
          <a:p>
            <a:pPr marL="285750" indent="-285750">
              <a:buFontTx/>
              <a:buChar char="-"/>
            </a:pPr>
            <a:r>
              <a:rPr lang="en-US" dirty="0"/>
              <a:t>O-ring not seal: When change Solder Type and Stencil design MIC defect more than normal.</a:t>
            </a:r>
          </a:p>
          <a:p>
            <a:pPr marL="285750" indent="-285750">
              <a:buFontTx/>
              <a:buChar char="-"/>
            </a:pPr>
            <a:r>
              <a:rPr lang="en-US" dirty="0"/>
              <a:t>All defects ( O-Ring not seal) to test result pass at RC station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2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Control run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7175" y="5581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III. Profile data record: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561" y="2733802"/>
            <a:ext cx="2109562" cy="2511080"/>
          </a:xfrm>
          <a:prstGeom prst="rect">
            <a:avLst/>
          </a:prstGeom>
          <a:ln>
            <a:solidFill>
              <a:srgbClr val="FF0000"/>
            </a:solidFill>
          </a:ln>
        </p:spPr>
      </p:pic>
      <p:grpSp>
        <p:nvGrpSpPr>
          <p:cNvPr id="2" name="Group 1"/>
          <p:cNvGrpSpPr/>
          <p:nvPr/>
        </p:nvGrpSpPr>
        <p:grpSpPr>
          <a:xfrm>
            <a:off x="-15913" y="2730856"/>
            <a:ext cx="2059034" cy="2514026"/>
            <a:chOff x="1385663" y="2706521"/>
            <a:chExt cx="2059034" cy="251402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5663" y="2706521"/>
              <a:ext cx="2059034" cy="251402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30" name="Rectangle 29"/>
            <p:cNvSpPr/>
            <p:nvPr/>
          </p:nvSpPr>
          <p:spPr>
            <a:xfrm>
              <a:off x="2628677" y="3318687"/>
              <a:ext cx="314322" cy="30002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308832" y="2730856"/>
            <a:ext cx="2311291" cy="2514026"/>
            <a:chOff x="5537441" y="2656107"/>
            <a:chExt cx="2311291" cy="2540104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5537441" y="2656107"/>
              <a:ext cx="2311291" cy="254010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36" name="Rectangle 35"/>
            <p:cNvSpPr/>
            <p:nvPr/>
          </p:nvSpPr>
          <p:spPr>
            <a:xfrm>
              <a:off x="6768214" y="4838227"/>
              <a:ext cx="1037654" cy="320752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144" y="831170"/>
            <a:ext cx="5445856" cy="3814762"/>
          </a:xfrm>
          <a:prstGeom prst="rect">
            <a:avLst/>
          </a:prstGeom>
        </p:spPr>
      </p:pic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092066"/>
              </p:ext>
            </p:extLst>
          </p:nvPr>
        </p:nvGraphicFramePr>
        <p:xfrm>
          <a:off x="9329736" y="4826153"/>
          <a:ext cx="1414463" cy="1237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" name="封裝程式殼層物件" showAsIcon="1" r:id="rId7" imgW="914400" imgH="800280" progId="Package">
                  <p:embed/>
                </p:oleObj>
              </mc:Choice>
              <mc:Fallback>
                <p:oleObj name="封裝程式殼層物件" showAsIcon="1" r:id="rId7" imgW="914400" imgH="8002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29736" y="4826153"/>
                        <a:ext cx="1414463" cy="12376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7092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6046" y="3869779"/>
            <a:ext cx="90987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Summary:</a:t>
            </a:r>
          </a:p>
          <a:p>
            <a:r>
              <a:rPr lang="en-US" dirty="0" smtClean="0"/>
              <a:t>- The solder </a:t>
            </a:r>
            <a:r>
              <a:rPr lang="en-US" dirty="0">
                <a:sym typeface="Wingdings" panose="05000000000000000000" pitchFamily="2" charset="2"/>
              </a:rPr>
              <a:t>is also more </a:t>
            </a:r>
            <a:r>
              <a:rPr lang="en-US" dirty="0" smtClean="0">
                <a:sym typeface="Wingdings" panose="05000000000000000000" pitchFamily="2" charset="2"/>
              </a:rPr>
              <a:t>less and</a:t>
            </a:r>
            <a:r>
              <a:rPr lang="en-US" dirty="0" smtClean="0"/>
              <a:t> it is not improved completely </a:t>
            </a:r>
            <a:r>
              <a:rPr lang="en-US" dirty="0" smtClean="0">
                <a:sym typeface="Wingdings" panose="05000000000000000000" pitchFamily="2" charset="2"/>
              </a:rPr>
              <a:t> We’re keep monitoring.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- Void solder is also more less. The maximum void solder is 31.68%.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 panose="05000000000000000000" pitchFamily="2" charset="2"/>
              </a:rPr>
              <a:t>O-ring not seal is </a:t>
            </a:r>
            <a:r>
              <a:rPr lang="en-US" dirty="0">
                <a:sym typeface="Wingdings" panose="05000000000000000000" pitchFamily="2" charset="2"/>
              </a:rPr>
              <a:t>also more </a:t>
            </a:r>
            <a:r>
              <a:rPr lang="en-US" dirty="0" smtClean="0">
                <a:sym typeface="Wingdings" panose="05000000000000000000" pitchFamily="2" charset="2"/>
              </a:rPr>
              <a:t>less. Checking Test function do not cover this issue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 panose="05000000000000000000" pitchFamily="2" charset="2"/>
              </a:rPr>
              <a:t> Please RD recheck this </a:t>
            </a:r>
            <a:r>
              <a:rPr lang="en-US" dirty="0">
                <a:sym typeface="Wingdings" panose="05000000000000000000" pitchFamily="2" charset="2"/>
              </a:rPr>
              <a:t>issue  </a:t>
            </a:r>
            <a:r>
              <a:rPr lang="en-US" dirty="0" smtClean="0">
                <a:sym typeface="Wingdings" panose="05000000000000000000" pitchFamily="2" charset="2"/>
              </a:rPr>
              <a:t>With N</a:t>
            </a:r>
            <a:r>
              <a:rPr lang="en-US" dirty="0" smtClean="0"/>
              <a:t>ew </a:t>
            </a:r>
            <a:r>
              <a:rPr lang="en-US" dirty="0"/>
              <a:t>Solder type ME suggestion </a:t>
            </a:r>
            <a:r>
              <a:rPr lang="en-US" dirty="0" smtClean="0">
                <a:solidFill>
                  <a:srgbClr val="FF0000"/>
                </a:solidFill>
              </a:rPr>
              <a:t>do not </a:t>
            </a:r>
            <a:r>
              <a:rPr lang="en-US" altLang="zh-CN" dirty="0">
                <a:solidFill>
                  <a:srgbClr val="FF0000"/>
                </a:solidFill>
              </a:rPr>
              <a:t>apply</a:t>
            </a:r>
            <a:r>
              <a:rPr lang="en-US" dirty="0" smtClean="0">
                <a:solidFill>
                  <a:srgbClr val="FF0000"/>
                </a:solidFill>
              </a:rPr>
              <a:t> online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12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MIC SMT Solder and Stencil change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Control run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046" y="684467"/>
            <a:ext cx="4157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IV. </a:t>
            </a:r>
            <a:r>
              <a:rPr lang="en-US" sz="2000" dirty="0">
                <a:solidFill>
                  <a:srgbClr val="0000FF"/>
                </a:solidFill>
              </a:rPr>
              <a:t>Compare between </a:t>
            </a:r>
            <a:r>
              <a:rPr lang="en-US" sz="2000" dirty="0" smtClean="0">
                <a:solidFill>
                  <a:srgbClr val="0000FF"/>
                </a:solidFill>
              </a:rPr>
              <a:t>other run Line: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493025"/>
              </p:ext>
            </p:extLst>
          </p:nvPr>
        </p:nvGraphicFramePr>
        <p:xfrm>
          <a:off x="376047" y="1974549"/>
          <a:ext cx="10934888" cy="1743922"/>
        </p:xfrm>
        <a:graphic>
          <a:graphicData uri="http://schemas.openxmlformats.org/drawingml/2006/table">
            <a:tbl>
              <a:tblPr/>
              <a:tblGrid>
                <a:gridCol w="1507949">
                  <a:extLst>
                    <a:ext uri="{9D8B030D-6E8A-4147-A177-3AD203B41FA5}">
                      <a16:colId xmlns="" xmlns:a16="http://schemas.microsoft.com/office/drawing/2014/main" val="120767538"/>
                    </a:ext>
                  </a:extLst>
                </a:gridCol>
                <a:gridCol w="830726">
                  <a:extLst>
                    <a:ext uri="{9D8B030D-6E8A-4147-A177-3AD203B41FA5}">
                      <a16:colId xmlns="" xmlns:a16="http://schemas.microsoft.com/office/drawing/2014/main" val="4040132218"/>
                    </a:ext>
                  </a:extLst>
                </a:gridCol>
                <a:gridCol w="496630">
                  <a:extLst>
                    <a:ext uri="{9D8B030D-6E8A-4147-A177-3AD203B41FA5}">
                      <a16:colId xmlns="" xmlns:a16="http://schemas.microsoft.com/office/drawing/2014/main" val="3890472692"/>
                    </a:ext>
                  </a:extLst>
                </a:gridCol>
                <a:gridCol w="957142">
                  <a:extLst>
                    <a:ext uri="{9D8B030D-6E8A-4147-A177-3AD203B41FA5}">
                      <a16:colId xmlns="" xmlns:a16="http://schemas.microsoft.com/office/drawing/2014/main" val="2517927038"/>
                    </a:ext>
                  </a:extLst>
                </a:gridCol>
                <a:gridCol w="830726">
                  <a:extLst>
                    <a:ext uri="{9D8B030D-6E8A-4147-A177-3AD203B41FA5}">
                      <a16:colId xmlns="" xmlns:a16="http://schemas.microsoft.com/office/drawing/2014/main" val="2496192592"/>
                    </a:ext>
                  </a:extLst>
                </a:gridCol>
                <a:gridCol w="496630">
                  <a:extLst>
                    <a:ext uri="{9D8B030D-6E8A-4147-A177-3AD203B41FA5}">
                      <a16:colId xmlns="" xmlns:a16="http://schemas.microsoft.com/office/drawing/2014/main" val="1483584511"/>
                    </a:ext>
                  </a:extLst>
                </a:gridCol>
                <a:gridCol w="957142">
                  <a:extLst>
                    <a:ext uri="{9D8B030D-6E8A-4147-A177-3AD203B41FA5}">
                      <a16:colId xmlns="" xmlns:a16="http://schemas.microsoft.com/office/drawing/2014/main" val="1733806407"/>
                    </a:ext>
                  </a:extLst>
                </a:gridCol>
                <a:gridCol w="830726">
                  <a:extLst>
                    <a:ext uri="{9D8B030D-6E8A-4147-A177-3AD203B41FA5}">
                      <a16:colId xmlns="" xmlns:a16="http://schemas.microsoft.com/office/drawing/2014/main" val="523163986"/>
                    </a:ext>
                  </a:extLst>
                </a:gridCol>
                <a:gridCol w="496630">
                  <a:extLst>
                    <a:ext uri="{9D8B030D-6E8A-4147-A177-3AD203B41FA5}">
                      <a16:colId xmlns="" xmlns:a16="http://schemas.microsoft.com/office/drawing/2014/main" val="2256459658"/>
                    </a:ext>
                  </a:extLst>
                </a:gridCol>
                <a:gridCol w="957142">
                  <a:extLst>
                    <a:ext uri="{9D8B030D-6E8A-4147-A177-3AD203B41FA5}">
                      <a16:colId xmlns="" xmlns:a16="http://schemas.microsoft.com/office/drawing/2014/main" val="3286935141"/>
                    </a:ext>
                  </a:extLst>
                </a:gridCol>
                <a:gridCol w="830726">
                  <a:extLst>
                    <a:ext uri="{9D8B030D-6E8A-4147-A177-3AD203B41FA5}">
                      <a16:colId xmlns="" xmlns:a16="http://schemas.microsoft.com/office/drawing/2014/main" val="1797761878"/>
                    </a:ext>
                  </a:extLst>
                </a:gridCol>
                <a:gridCol w="785577">
                  <a:extLst>
                    <a:ext uri="{9D8B030D-6E8A-4147-A177-3AD203B41FA5}">
                      <a16:colId xmlns="" xmlns:a16="http://schemas.microsoft.com/office/drawing/2014/main" val="1757529866"/>
                    </a:ext>
                  </a:extLst>
                </a:gridCol>
                <a:gridCol w="957142">
                  <a:extLst>
                    <a:ext uri="{9D8B030D-6E8A-4147-A177-3AD203B41FA5}">
                      <a16:colId xmlns="" xmlns:a16="http://schemas.microsoft.com/office/drawing/2014/main" val="2681508570"/>
                    </a:ext>
                  </a:extLst>
                </a:gridCol>
              </a:tblGrid>
              <a:tr h="5205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NPI stage (100pcs)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Customer's request Profile (50pcs)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FXC optimize profile (50pcs)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Control run change Solder Type and Stencil design (400pcs)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0427443"/>
                  </a:ext>
                </a:extLst>
              </a:tr>
              <a:tr h="3036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Q'Ty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3883501"/>
                  </a:ext>
                </a:extLst>
              </a:tr>
              <a:tr h="303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2.75%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1.50%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1.75</a:t>
                      </a:r>
                      <a:r>
                        <a:rPr lang="en-US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8434292"/>
                  </a:ext>
                </a:extLst>
              </a:tr>
              <a:tr h="303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4.25%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2.25%</a:t>
                      </a:r>
                      <a:endParaRPr lang="en-US" sz="15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16946675"/>
                  </a:ext>
                </a:extLst>
              </a:tr>
              <a:tr h="312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2.00%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676" marR="8676" marT="86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2.75</a:t>
                      </a:r>
                      <a:r>
                        <a:rPr lang="en-US" sz="15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8676" marR="8676" marT="86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59353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92040" y="1482549"/>
            <a:ext cx="134197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ALT</a:t>
            </a:r>
            <a:r>
              <a:rPr lang="en-US" dirty="0">
                <a:latin typeface="Calibri" panose="020F0502020204030204" pitchFamily="34" charset="0"/>
              </a:rPr>
              <a:t> Suggest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976872" y="1491693"/>
            <a:ext cx="1334789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Fii</a:t>
            </a:r>
            <a:r>
              <a:rPr lang="en-US" dirty="0"/>
              <a:t> </a:t>
            </a:r>
            <a:r>
              <a:rPr lang="en-US" dirty="0" smtClean="0"/>
              <a:t>Optimate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336024" y="1500837"/>
            <a:ext cx="1748043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Used new solder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74334" y="1466400"/>
            <a:ext cx="138800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NPI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618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41368</TotalTime>
  <Words>779</Words>
  <Application>Microsoft Office PowerPoint</Application>
  <PresentationFormat>自訂</PresentationFormat>
  <Paragraphs>200</Paragraphs>
  <Slides>6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6</vt:i4>
      </vt:variant>
    </vt:vector>
  </HeadingPairs>
  <TitlesOfParts>
    <vt:vector size="9" baseType="lpstr">
      <vt:lpstr>1_Office 佈景主題</vt:lpstr>
      <vt:lpstr>Acrobat Document</vt:lpstr>
      <vt:lpstr>封裝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Fuchiang Young</cp:lastModifiedBy>
  <cp:revision>5483</cp:revision>
  <dcterms:created xsi:type="dcterms:W3CDTF">2020-08-07T01:32:39Z</dcterms:created>
  <dcterms:modified xsi:type="dcterms:W3CDTF">2022-01-05T09:02:12Z</dcterms:modified>
</cp:coreProperties>
</file>